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50" autoAdjust="0"/>
    <p:restoredTop sz="95546" autoAdjust="0"/>
  </p:normalViewPr>
  <p:slideViewPr>
    <p:cSldViewPr snapToGrid="0">
      <p:cViewPr varScale="1">
        <p:scale>
          <a:sx n="90" d="100"/>
          <a:sy n="90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FDCEB-2531-4558-BF47-BE91E19B6CB6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6D6A0-EA27-4748-997D-A8C6D3F3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09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兩種座標系統對應</a:t>
            </a:r>
            <a:r>
              <a:rPr lang="en-US" altLang="zh-TW" dirty="0"/>
              <a:t>/</a:t>
            </a:r>
            <a:r>
              <a:rPr lang="zh-TW" altLang="en-US" dirty="0"/>
              <a:t>校正</a:t>
            </a:r>
            <a:endParaRPr lang="en-US" altLang="zh-TW" dirty="0"/>
          </a:p>
          <a:p>
            <a:r>
              <a:rPr lang="zh-TW" altLang="en-US" dirty="0"/>
              <a:t>手部資訊</a:t>
            </a:r>
            <a:r>
              <a:rPr lang="en-US" altLang="zh-TW" dirty="0"/>
              <a:t>:</a:t>
            </a:r>
            <a:r>
              <a:rPr lang="zh-TW" altLang="en-US" dirty="0"/>
              <a:t>手指彎曲程度</a:t>
            </a:r>
            <a:r>
              <a:rPr lang="en-US" altLang="zh-TW" dirty="0"/>
              <a:t>,</a:t>
            </a:r>
            <a:r>
              <a:rPr lang="zh-TW" altLang="en-US" dirty="0"/>
              <a:t>手部</a:t>
            </a:r>
            <a:r>
              <a:rPr lang="en-US" altLang="zh-TW" dirty="0"/>
              <a:t>rotation x y z</a:t>
            </a:r>
            <a:r>
              <a:rPr lang="zh-TW" altLang="en-US" dirty="0"/>
              <a:t>資訊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6D6A0-EA27-4748-997D-A8C6D3F384D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20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Mediapipe</a:t>
            </a:r>
            <a:r>
              <a:rPr lang="en-US" altLang="zh-TW" dirty="0"/>
              <a:t> </a:t>
            </a:r>
            <a:r>
              <a:rPr lang="zh-TW" altLang="en-US" dirty="0"/>
              <a:t>基於</a:t>
            </a:r>
            <a:r>
              <a:rPr lang="en-US" altLang="zh-TW" dirty="0"/>
              <a:t>camera</a:t>
            </a:r>
            <a:r>
              <a:rPr lang="zh-TW" altLang="en-US" dirty="0"/>
              <a:t>拍到的照片</a:t>
            </a:r>
            <a:endParaRPr lang="en-US" altLang="zh-TW" dirty="0"/>
          </a:p>
          <a:p>
            <a:r>
              <a:rPr lang="zh-TW" altLang="en-US" dirty="0"/>
              <a:t>搭配</a:t>
            </a:r>
            <a:r>
              <a:rPr lang="zh-TW" altLang="en-US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多媒體機器學習應用辨識手上的</a:t>
            </a:r>
            <a:r>
              <a:rPr lang="en-US" altLang="zh-TW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landmark</a:t>
            </a:r>
          </a:p>
          <a:p>
            <a:pPr algn="l"/>
            <a:r>
              <a:rPr lang="en-US" altLang="zh-TW" b="0" i="0" dirty="0" err="1">
                <a:solidFill>
                  <a:srgbClr val="333333"/>
                </a:solidFill>
                <a:effectLst/>
                <a:latin typeface="-apple-system"/>
              </a:rPr>
              <a:t>mediapipe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是利用</a:t>
            </a:r>
            <a:b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</a:b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 representation</a:t>
            </a:r>
            <a:b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</a:b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Google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團隊使用了一種近似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 hand pose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的方法：一樣預測關鍵點在影像上的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位置，並且額外預測各個關鍵點的相對深度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(local depth)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，即相對某個關鍵點的深度差。在大部分的情況下，手腕處或是手掌中心會被設為相對深度的基準點，也就是這個位置的深度視為零。這種表示相對深度的方法被統稱為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表示法。</a:t>
            </a:r>
          </a:p>
          <a:p>
            <a:pPr algn="l" latinLnBrk="0"/>
            <a:r>
              <a:rPr lang="zh-TW" altLang="en-US" b="0" i="0" u="none" strike="noStrike" dirty="0">
                <a:solidFill>
                  <a:srgbClr val="FFFFFF"/>
                </a:solidFill>
                <a:effectLst/>
                <a:latin typeface="Helvetica Neue"/>
              </a:rPr>
              <a:t> 留言</a:t>
            </a:r>
          </a:p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接下來的問題變成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表示法要怎麼近似真實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位置。回想一下現在有的資訊：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(1)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各個關鍵點在影像上的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位置、與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(2)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各個關鍵點的相對深度。這時候只要再假設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(3)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手骨長度，將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的預測與相對深度以幾何投影方式投到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空間，並放置在手骨長度恰好等於假設值的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位置上，這樣就完成了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手姿態的近似。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6D6A0-EA27-4748-997D-A8C6D3F384D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0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4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9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75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46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8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70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81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60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10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44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6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07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16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1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66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BE59-6EF1-471C-BDC4-31A214C03A8D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9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D2425C-C7CD-2F44-DEA1-243D66FD1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 gesture recognition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39CBD1B-7052-55A7-D25E-53FE1B4C20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/>
              <a:t>Presenter:</a:t>
            </a:r>
            <a:r>
              <a:rPr lang="zh-TW" altLang="en-US" dirty="0"/>
              <a:t>藍泓景</a:t>
            </a:r>
            <a:endParaRPr lang="en-US" altLang="zh-TW" dirty="0"/>
          </a:p>
          <a:p>
            <a:pPr algn="ctr"/>
            <a:r>
              <a:rPr lang="en-US" altLang="zh-TW" dirty="0"/>
              <a:t>E-mail:r12922134@ntu.edu.tw</a:t>
            </a:r>
          </a:p>
        </p:txBody>
      </p:sp>
    </p:spTree>
    <p:extLst>
      <p:ext uri="{BB962C8B-B14F-4D97-AF65-F5344CB8AC3E}">
        <p14:creationId xmlns:p14="http://schemas.microsoft.com/office/powerpoint/2010/main" val="579565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66EB77-3DDD-9B01-9F3C-34E3F947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Method-Rotation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4">
            <a:extLst>
              <a:ext uri="{FF2B5EF4-FFF2-40B4-BE49-F238E27FC236}">
                <a16:creationId xmlns:a16="http://schemas.microsoft.com/office/drawing/2014/main" id="{8D545B31-6E10-3064-1AB6-2F7D9DED0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66" y="2196572"/>
            <a:ext cx="7716327" cy="1133633"/>
          </a:xfr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EB002337-B1C9-991D-07E5-87A1C0699184}"/>
              </a:ext>
            </a:extLst>
          </p:cNvPr>
          <p:cNvSpPr txBox="1"/>
          <p:nvPr/>
        </p:nvSpPr>
        <p:spPr>
          <a:xfrm>
            <a:off x="1234109" y="4274234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(0 5), (5 9) two sets of vectors as reference vector references</a:t>
            </a:r>
          </a:p>
        </p:txBody>
      </p:sp>
    </p:spTree>
    <p:extLst>
      <p:ext uri="{BB962C8B-B14F-4D97-AF65-F5344CB8AC3E}">
        <p14:creationId xmlns:p14="http://schemas.microsoft.com/office/powerpoint/2010/main" val="98573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8BB3DE-4016-6C57-3034-0D5BBD0F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Method-Rotation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FA2398-4CD8-1289-96C1-F771AB8B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(0,9)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the angle between it and (0,1,0) (rotation of the palm)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(5,9) to calculate the angle between it and (1,0,0)(hand turn left/right)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310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17B0D-CC86-1D94-2C2F-776EE44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of rotation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zh-TW" altLang="en-US" i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19EF87-8709-5FF7-01A5-57152989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z-coordinate given by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front and back of each point relative to the wrist, but the value is small and difficult to use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06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3BD180-27EA-FF99-C009-0CA5F0AE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2DF86BF-450F-A0EC-EA6A-355E006852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Obtain TOF sensor coordinates </a:t>
                </a:r>
                <a:r>
                  <a:rPr lang="en-US" altLang="zh-TW" i="1" dirty="0"/>
                  <a:t>P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TOF 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image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altLang="zh-TW" dirty="0"/>
                  <a:t>Use known transformation matrix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TOF</a:t>
                </a:r>
                <a:r>
                  <a:rPr lang="en-US" altLang="zh-TW" dirty="0"/>
                  <a:t> and sensor data depth </a:t>
                </a:r>
                <a:r>
                  <a:rPr lang="en-US" altLang="zh-TW" i="1" dirty="0"/>
                  <a:t>Z</a:t>
                </a:r>
                <a:r>
                  <a:rPr lang="en-US" altLang="zh-TW" dirty="0"/>
                  <a:t> to convert </a:t>
                </a:r>
                <a:r>
                  <a:rPr lang="en-US" altLang="zh-TW" i="1" dirty="0"/>
                  <a:t>P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TOF image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u,v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/>
                  <a:t>to </a:t>
                </a:r>
                <a:r>
                  <a:rPr lang="en-US" altLang="zh-TW" i="1" dirty="0"/>
                  <a:t>P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TOF World</a:t>
                </a:r>
                <a:r>
                  <a:rPr lang="en-US" altLang="zh-TW" i="1" dirty="0"/>
                  <a:t>(</a:t>
                </a:r>
                <a:r>
                  <a:rPr lang="en-US" altLang="zh-TW" i="1" dirty="0" err="1"/>
                  <a:t>x,y,z</a:t>
                </a:r>
                <a:r>
                  <a:rPr lang="en-US" altLang="zh-TW" i="1" dirty="0"/>
                  <a:t>)</a:t>
                </a:r>
                <a:r>
                  <a:rPr lang="en-US" altLang="zh-TW" dirty="0"/>
                  <a:t>.</a:t>
                </a:r>
              </a:p>
              <a:p>
                <a:r>
                  <a:rPr lang="en-US" altLang="zh-TW" dirty="0"/>
                  <a:t>Combine known transformation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𝑠𝑝𝑎𝑐𝑒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𝑖𝑚𝑎𝑔𝑒</m:t>
                        </m:r>
                      </m:sup>
                    </m:sSubSup>
                  </m:oMath>
                </a14:m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/>
                  <a:t> with </a:t>
                </a:r>
                <a:r>
                  <a:rPr lang="en-US" altLang="zh-TW" i="1" dirty="0"/>
                  <a:t>P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TOF World</a:t>
                </a:r>
                <a:r>
                  <a:rPr lang="en-US" altLang="zh-TW" i="1" dirty="0"/>
                  <a:t>(</a:t>
                </a:r>
                <a:r>
                  <a:rPr lang="en-US" altLang="zh-TW" i="1" dirty="0" err="1"/>
                  <a:t>x,y,z</a:t>
                </a:r>
                <a:r>
                  <a:rPr lang="en-US" altLang="zh-TW" i="1" dirty="0"/>
                  <a:t>) </a:t>
                </a:r>
                <a:r>
                  <a:rPr lang="en-US" altLang="zh-TW" dirty="0"/>
                  <a:t>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𝑖𝑚𝑎𝑔𝑒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altLang="zh-TW" dirty="0"/>
                  <a:t>.</a:t>
                </a:r>
              </a:p>
              <a:p>
                <a:r>
                  <a:rPr lang="en-US" altLang="zh-TW" dirty="0"/>
                  <a:t>Apply interpolation method to estimate depth.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2DF86BF-450F-A0EC-EA6A-355E006852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48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9366BC-3743-AD93-7841-6579DEE3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8925D7-FB9A-3115-5EF0-54D771860A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𝑠𝑝𝑎𝑐𝑒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altLang="zh-TW" dirty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i="1" dirty="0"/>
                      <m:t>T</m:t>
                    </m:r>
                    <m:r>
                      <m:rPr>
                        <m:nor/>
                      </m:rPr>
                      <a:rPr lang="en-US" altLang="zh-TW" b="0" i="1" baseline="-25000" dirty="0" smtClean="0"/>
                      <m:t>TOF</m:t>
                    </m:r>
                    <m:r>
                      <m:rPr>
                        <m:nor/>
                      </m:rPr>
                      <a:rPr lang="en-US" altLang="zh-TW" i="1" baseline="-25000" dirty="0"/>
                      <m:t> , </m:t>
                    </m:r>
                    <m:r>
                      <m:rPr>
                        <m:nor/>
                      </m:rPr>
                      <a:rPr lang="en-US" altLang="zh-TW" i="1" baseline="-25000" dirty="0">
                        <a:cs typeface="Times New Roman" panose="02020603050405020304" pitchFamily="18" charset="0"/>
                      </a:rPr>
                      <m:t>intrinsic</m:t>
                    </m:r>
                    <m:r>
                      <a:rPr lang="en-US" altLang="zh-TW" i="1" baseline="-250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i="1" dirty="0"/>
                  <a:t> P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TOF 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image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𝑖𝑚𝑎𝑔𝑒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TW" i="1" dirty="0"/>
                      <m:t>T</m:t>
                    </m:r>
                    <m:r>
                      <m:rPr>
                        <m:nor/>
                      </m:rPr>
                      <a:rPr lang="en-US" altLang="zh-TW" i="1" baseline="-25000" dirty="0"/>
                      <m:t>camera</m:t>
                    </m:r>
                    <m:r>
                      <m:rPr>
                        <m:nor/>
                      </m:rPr>
                      <a:rPr lang="en-US" altLang="zh-TW" i="1" baseline="-25000" dirty="0"/>
                      <m:t> , </m:t>
                    </m:r>
                    <m:r>
                      <m:rPr>
                        <m:nor/>
                      </m:rPr>
                      <a:rPr lang="en-US" altLang="zh-TW" i="1" baseline="-25000" dirty="0">
                        <a:cs typeface="Times New Roman" panose="02020603050405020304" pitchFamily="18" charset="0"/>
                      </a:rPr>
                      <m:t>intrinsic</m:t>
                    </m:r>
                    <m:sSubSup>
                      <m:sSub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𝑠𝑝𝑎𝑐𝑒</m:t>
                        </m:r>
                      </m:sub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𝑐𝑎𝑚𝑒𝑟𝑎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𝑠𝑝𝑎𝑐𝑒</m:t>
                        </m:r>
                      </m:sup>
                    </m:sSubSup>
                    <m:sSub>
                      <m:sSub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𝑇𝑂𝐹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𝑠𝑝𝑎𝑐𝑒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38925D7-FB9A-3115-5EF0-54D771860A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56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5D9B3B-59BE-5C2B-5585-30DEFF2A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054C4A-DE9E-2FBD-F365-90483ED1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6936F4B-7D93-2ACB-EDA8-B51A2BA755F8}"/>
              </a:ext>
            </a:extLst>
          </p:cNvPr>
          <p:cNvSpPr/>
          <p:nvPr/>
        </p:nvSpPr>
        <p:spPr>
          <a:xfrm>
            <a:off x="2918227" y="2964232"/>
            <a:ext cx="0" cy="1764759"/>
          </a:xfrm>
          <a:custGeom>
            <a:avLst/>
            <a:gdLst/>
            <a:ahLst/>
            <a:cxnLst/>
            <a:rect l="l" t="t" r="r" b="b"/>
            <a:pathLst>
              <a:path h="2857500">
                <a:moveTo>
                  <a:pt x="0" y="0"/>
                </a:moveTo>
                <a:lnTo>
                  <a:pt x="0" y="285730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B4DD87CE-B7C1-2E8B-875D-0F5AFC36A2C6}"/>
              </a:ext>
            </a:extLst>
          </p:cNvPr>
          <p:cNvSpPr/>
          <p:nvPr/>
        </p:nvSpPr>
        <p:spPr>
          <a:xfrm>
            <a:off x="2837178" y="2852318"/>
            <a:ext cx="166495" cy="166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02C53436-3D40-D743-205E-C7C70D491D91}"/>
              </a:ext>
            </a:extLst>
          </p:cNvPr>
          <p:cNvSpPr/>
          <p:nvPr/>
        </p:nvSpPr>
        <p:spPr>
          <a:xfrm>
            <a:off x="1461150" y="3815536"/>
            <a:ext cx="3005972" cy="1735738"/>
          </a:xfrm>
          <a:custGeom>
            <a:avLst/>
            <a:gdLst/>
            <a:ahLst/>
            <a:cxnLst/>
            <a:rect l="l" t="t" r="r" b="b"/>
            <a:pathLst>
              <a:path w="4867275" h="2810510">
                <a:moveTo>
                  <a:pt x="0" y="2810027"/>
                </a:moveTo>
                <a:lnTo>
                  <a:pt x="4861608" y="3175"/>
                </a:lnTo>
                <a:lnTo>
                  <a:pt x="4867107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8FC3AC6B-098B-DC16-03FF-1F7E30265ECD}"/>
              </a:ext>
            </a:extLst>
          </p:cNvPr>
          <p:cNvSpPr/>
          <p:nvPr/>
        </p:nvSpPr>
        <p:spPr>
          <a:xfrm>
            <a:off x="4399044" y="3743118"/>
            <a:ext cx="196078" cy="163885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85051" y="0"/>
                </a:moveTo>
                <a:lnTo>
                  <a:pt x="0" y="5105"/>
                </a:lnTo>
                <a:lnTo>
                  <a:pt x="35560" y="28575"/>
                </a:lnTo>
                <a:lnTo>
                  <a:pt x="38100" y="71094"/>
                </a:lnTo>
                <a:lnTo>
                  <a:pt x="8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5C18013-1185-53DF-B24B-5D1E2436EF36}"/>
              </a:ext>
            </a:extLst>
          </p:cNvPr>
          <p:cNvSpPr/>
          <p:nvPr/>
        </p:nvSpPr>
        <p:spPr>
          <a:xfrm>
            <a:off x="4604647" y="3019679"/>
            <a:ext cx="1594165" cy="2734984"/>
          </a:xfrm>
          <a:custGeom>
            <a:avLst/>
            <a:gdLst/>
            <a:ahLst/>
            <a:cxnLst/>
            <a:rect l="l" t="t" r="r" b="b"/>
            <a:pathLst>
              <a:path w="2581275" h="4428490">
                <a:moveTo>
                  <a:pt x="2570035" y="0"/>
                </a:moveTo>
                <a:lnTo>
                  <a:pt x="0" y="1468234"/>
                </a:lnTo>
                <a:lnTo>
                  <a:pt x="10769" y="4428083"/>
                </a:lnTo>
                <a:lnTo>
                  <a:pt x="2580805" y="2959849"/>
                </a:lnTo>
                <a:lnTo>
                  <a:pt x="2570035" y="0"/>
                </a:lnTo>
                <a:close/>
              </a:path>
            </a:pathLst>
          </a:custGeom>
          <a:solidFill>
            <a:srgbClr val="FF93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AFAAD946-5037-0DB8-CECF-280E771D44E5}"/>
              </a:ext>
            </a:extLst>
          </p:cNvPr>
          <p:cNvSpPr/>
          <p:nvPr/>
        </p:nvSpPr>
        <p:spPr>
          <a:xfrm>
            <a:off x="10530170" y="4650896"/>
            <a:ext cx="175164" cy="175164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19050" y="38100"/>
                </a:ln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DB7CAA75-9F52-C3CD-A6B7-358DAC36E321}"/>
              </a:ext>
            </a:extLst>
          </p:cNvPr>
          <p:cNvSpPr/>
          <p:nvPr/>
        </p:nvSpPr>
        <p:spPr>
          <a:xfrm>
            <a:off x="2941663" y="4310930"/>
            <a:ext cx="1675425" cy="387766"/>
          </a:xfrm>
          <a:custGeom>
            <a:avLst/>
            <a:gdLst/>
            <a:ahLst/>
            <a:cxnLst/>
            <a:rect l="l" t="t" r="r" b="b"/>
            <a:pathLst>
              <a:path w="2951479" h="547370">
                <a:moveTo>
                  <a:pt x="0" y="547145"/>
                </a:moveTo>
                <a:lnTo>
                  <a:pt x="12487" y="544830"/>
                </a:lnTo>
                <a:lnTo>
                  <a:pt x="295142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id="{AD172CDF-D094-E0F6-CC01-7464D07D98CD}"/>
              </a:ext>
            </a:extLst>
          </p:cNvPr>
          <p:cNvSpPr/>
          <p:nvPr/>
        </p:nvSpPr>
        <p:spPr>
          <a:xfrm>
            <a:off x="2891343" y="4687810"/>
            <a:ext cx="61696" cy="61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3AC34A81-B972-93C1-01A7-C9CAE473F4F5}"/>
              </a:ext>
            </a:extLst>
          </p:cNvPr>
          <p:cNvSpPr/>
          <p:nvPr/>
        </p:nvSpPr>
        <p:spPr>
          <a:xfrm>
            <a:off x="9263606" y="3280422"/>
            <a:ext cx="61735" cy="61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8">
            <a:extLst>
              <a:ext uri="{FF2B5EF4-FFF2-40B4-BE49-F238E27FC236}">
                <a16:creationId xmlns:a16="http://schemas.microsoft.com/office/drawing/2014/main" id="{F1E021A9-E0B6-7F34-63E4-037E3032D75B}"/>
              </a:ext>
            </a:extLst>
          </p:cNvPr>
          <p:cNvSpPr txBox="1"/>
          <p:nvPr/>
        </p:nvSpPr>
        <p:spPr>
          <a:xfrm>
            <a:off x="1305710" y="4494378"/>
            <a:ext cx="157029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sz="1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9">
            <a:extLst>
              <a:ext uri="{FF2B5EF4-FFF2-40B4-BE49-F238E27FC236}">
                <a16:creationId xmlns:a16="http://schemas.microsoft.com/office/drawing/2014/main" id="{FE381A81-992D-9006-ADD6-DE6B399BEBD4}"/>
              </a:ext>
            </a:extLst>
          </p:cNvPr>
          <p:cNvSpPr txBox="1"/>
          <p:nvPr/>
        </p:nvSpPr>
        <p:spPr>
          <a:xfrm>
            <a:off x="9292823" y="2754410"/>
            <a:ext cx="26040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200" b="1" spc="7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2217D4A7-802F-95ED-4756-026EEDCE7D56}"/>
              </a:ext>
            </a:extLst>
          </p:cNvPr>
          <p:cNvSpPr txBox="1"/>
          <p:nvPr/>
        </p:nvSpPr>
        <p:spPr>
          <a:xfrm>
            <a:off x="6136005" y="2749556"/>
            <a:ext cx="144816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21">
            <a:extLst>
              <a:ext uri="{FF2B5EF4-FFF2-40B4-BE49-F238E27FC236}">
                <a16:creationId xmlns:a16="http://schemas.microsoft.com/office/drawing/2014/main" id="{E60117E7-8263-788A-22D0-284E15E14B33}"/>
              </a:ext>
            </a:extLst>
          </p:cNvPr>
          <p:cNvSpPr txBox="1"/>
          <p:nvPr/>
        </p:nvSpPr>
        <p:spPr>
          <a:xfrm>
            <a:off x="9173707" y="4751850"/>
            <a:ext cx="140856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sz="1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axis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23">
            <a:extLst>
              <a:ext uri="{FF2B5EF4-FFF2-40B4-BE49-F238E27FC236}">
                <a16:creationId xmlns:a16="http://schemas.microsoft.com/office/drawing/2014/main" id="{C74FCA32-8706-C5E6-8701-BBEE8ADD0071}"/>
              </a:ext>
            </a:extLst>
          </p:cNvPr>
          <p:cNvSpPr txBox="1"/>
          <p:nvPr/>
        </p:nvSpPr>
        <p:spPr>
          <a:xfrm>
            <a:off x="2566059" y="2709354"/>
            <a:ext cx="15373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200" i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26">
            <a:extLst>
              <a:ext uri="{FF2B5EF4-FFF2-40B4-BE49-F238E27FC236}">
                <a16:creationId xmlns:a16="http://schemas.microsoft.com/office/drawing/2014/main" id="{6D5EEC03-43A0-2C8D-28B7-C76432BD12A5}"/>
              </a:ext>
            </a:extLst>
          </p:cNvPr>
          <p:cNvSpPr txBox="1"/>
          <p:nvPr/>
        </p:nvSpPr>
        <p:spPr>
          <a:xfrm>
            <a:off x="5550851" y="5409867"/>
            <a:ext cx="15941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sz="1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27">
            <a:extLst>
              <a:ext uri="{FF2B5EF4-FFF2-40B4-BE49-F238E27FC236}">
                <a16:creationId xmlns:a16="http://schemas.microsoft.com/office/drawing/2014/main" id="{06834CCE-33C2-A55C-7830-CE83EA767263}"/>
              </a:ext>
            </a:extLst>
          </p:cNvPr>
          <p:cNvSpPr/>
          <p:nvPr/>
        </p:nvSpPr>
        <p:spPr>
          <a:xfrm>
            <a:off x="5902503" y="4787862"/>
            <a:ext cx="1409038" cy="7519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D87C659-8AAD-8D9D-9222-640DCAFC481B}"/>
              </a:ext>
            </a:extLst>
          </p:cNvPr>
          <p:cNvSpPr txBox="1"/>
          <p:nvPr/>
        </p:nvSpPr>
        <p:spPr>
          <a:xfrm>
            <a:off x="2505957" y="4801409"/>
            <a:ext cx="985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(0,0,0)</a:t>
            </a:r>
            <a:endParaRPr lang="zh-TW" altLang="en-US" sz="2000" dirty="0"/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46A2E9AD-52CE-4A03-84E8-00B52D8F339F}"/>
              </a:ext>
            </a:extLst>
          </p:cNvPr>
          <p:cNvSpPr/>
          <p:nvPr/>
        </p:nvSpPr>
        <p:spPr>
          <a:xfrm>
            <a:off x="4838591" y="3420701"/>
            <a:ext cx="1175536" cy="1889494"/>
          </a:xfrm>
          <a:custGeom>
            <a:avLst/>
            <a:gdLst/>
            <a:ahLst/>
            <a:cxnLst/>
            <a:rect l="l" t="t" r="r" b="b"/>
            <a:pathLst>
              <a:path w="2581275" h="4428490">
                <a:moveTo>
                  <a:pt x="2570035" y="0"/>
                </a:moveTo>
                <a:lnTo>
                  <a:pt x="0" y="1468234"/>
                </a:lnTo>
                <a:lnTo>
                  <a:pt x="10769" y="4428083"/>
                </a:lnTo>
                <a:lnTo>
                  <a:pt x="2580805" y="2959849"/>
                </a:lnTo>
                <a:lnTo>
                  <a:pt x="257003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7EF95CF5-6387-DB6B-F332-0744C5039020}"/>
              </a:ext>
            </a:extLst>
          </p:cNvPr>
          <p:cNvSpPr txBox="1"/>
          <p:nvPr/>
        </p:nvSpPr>
        <p:spPr>
          <a:xfrm>
            <a:off x="5200650" y="4155139"/>
            <a:ext cx="93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i="1" dirty="0" err="1"/>
              <a:t>x</a:t>
            </a:r>
            <a:r>
              <a:rPr lang="en-US" altLang="zh-TW" dirty="0" err="1"/>
              <a:t>,</a:t>
            </a:r>
            <a:r>
              <a:rPr lang="en-US" altLang="zh-TW" i="1" dirty="0" err="1"/>
              <a:t>y</a:t>
            </a:r>
            <a:r>
              <a:rPr lang="en-US" altLang="zh-TW" dirty="0" err="1"/>
              <a:t>,</a:t>
            </a:r>
            <a:r>
              <a:rPr lang="en-US" altLang="zh-TW" i="1" dirty="0" err="1"/>
              <a:t>z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5A42757-AECE-06FA-B094-4271C18BA06E}"/>
              </a:ext>
            </a:extLst>
          </p:cNvPr>
          <p:cNvSpPr txBox="1"/>
          <p:nvPr/>
        </p:nvSpPr>
        <p:spPr>
          <a:xfrm>
            <a:off x="5286375" y="3676650"/>
            <a:ext cx="66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i="1" dirty="0" err="1"/>
              <a:t>i</a:t>
            </a:r>
            <a:r>
              <a:rPr lang="en-US" altLang="zh-TW" dirty="0" err="1"/>
              <a:t>,</a:t>
            </a:r>
            <a:r>
              <a:rPr lang="en-US" altLang="zh-TW" i="1" dirty="0" err="1"/>
              <a:t>j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D49F7908-2C56-EC35-5140-CF3FF2DFCD55}"/>
              </a:ext>
            </a:extLst>
          </p:cNvPr>
          <p:cNvSpPr/>
          <p:nvPr/>
        </p:nvSpPr>
        <p:spPr>
          <a:xfrm>
            <a:off x="5550942" y="4059060"/>
            <a:ext cx="61735" cy="617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12">
            <a:extLst>
              <a:ext uri="{FF2B5EF4-FFF2-40B4-BE49-F238E27FC236}">
                <a16:creationId xmlns:a16="http://schemas.microsoft.com/office/drawing/2014/main" id="{EE9DC501-FB34-CD9A-E641-9E0A31E10336}"/>
              </a:ext>
            </a:extLst>
          </p:cNvPr>
          <p:cNvSpPr/>
          <p:nvPr/>
        </p:nvSpPr>
        <p:spPr>
          <a:xfrm>
            <a:off x="5693630" y="4706131"/>
            <a:ext cx="45719" cy="45719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750" y="0"/>
                </a:moveTo>
                <a:lnTo>
                  <a:pt x="19395" y="2494"/>
                </a:lnTo>
                <a:lnTo>
                  <a:pt x="9302" y="9297"/>
                </a:lnTo>
                <a:lnTo>
                  <a:pt x="2496" y="19389"/>
                </a:lnTo>
                <a:lnTo>
                  <a:pt x="0" y="31750"/>
                </a:lnTo>
                <a:lnTo>
                  <a:pt x="2496" y="44104"/>
                </a:lnTo>
                <a:lnTo>
                  <a:pt x="9302" y="54197"/>
                </a:lnTo>
                <a:lnTo>
                  <a:pt x="19395" y="61003"/>
                </a:lnTo>
                <a:lnTo>
                  <a:pt x="31750" y="63500"/>
                </a:lnTo>
                <a:lnTo>
                  <a:pt x="44110" y="61003"/>
                </a:lnTo>
                <a:lnTo>
                  <a:pt x="54202" y="54197"/>
                </a:lnTo>
                <a:lnTo>
                  <a:pt x="61005" y="44104"/>
                </a:lnTo>
                <a:lnTo>
                  <a:pt x="63500" y="31750"/>
                </a:lnTo>
                <a:lnTo>
                  <a:pt x="61005" y="19389"/>
                </a:lnTo>
                <a:lnTo>
                  <a:pt x="54202" y="9297"/>
                </a:lnTo>
                <a:lnTo>
                  <a:pt x="44110" y="2494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A508C8E7-6D81-7C0B-EB10-36A147332CDC}"/>
              </a:ext>
            </a:extLst>
          </p:cNvPr>
          <p:cNvSpPr/>
          <p:nvPr/>
        </p:nvSpPr>
        <p:spPr>
          <a:xfrm>
            <a:off x="5733049" y="4722466"/>
            <a:ext cx="4849226" cy="61735"/>
          </a:xfrm>
          <a:custGeom>
            <a:avLst/>
            <a:gdLst/>
            <a:ahLst/>
            <a:cxnLst/>
            <a:rect l="l" t="t" r="r" b="b"/>
            <a:pathLst>
              <a:path w="4518025">
                <a:moveTo>
                  <a:pt x="0" y="0"/>
                </a:moveTo>
                <a:lnTo>
                  <a:pt x="6350" y="0"/>
                </a:lnTo>
                <a:lnTo>
                  <a:pt x="4511484" y="0"/>
                </a:lnTo>
                <a:lnTo>
                  <a:pt x="451783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">
            <a:extLst>
              <a:ext uri="{FF2B5EF4-FFF2-40B4-BE49-F238E27FC236}">
                <a16:creationId xmlns:a16="http://schemas.microsoft.com/office/drawing/2014/main" id="{133B82D2-2820-BA9B-42E2-50FEA98E8ADA}"/>
              </a:ext>
            </a:extLst>
          </p:cNvPr>
          <p:cNvSpPr/>
          <p:nvPr/>
        </p:nvSpPr>
        <p:spPr>
          <a:xfrm>
            <a:off x="2897593" y="4709533"/>
            <a:ext cx="1719495" cy="0"/>
          </a:xfrm>
          <a:custGeom>
            <a:avLst/>
            <a:gdLst/>
            <a:ahLst/>
            <a:cxnLst/>
            <a:rect l="l" t="t" r="r" b="b"/>
            <a:pathLst>
              <a:path w="3031490">
                <a:moveTo>
                  <a:pt x="0" y="0"/>
                </a:moveTo>
                <a:lnTo>
                  <a:pt x="303112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776BA98B-4C22-EAA5-EF3F-CDE2766B5E1F}"/>
              </a:ext>
            </a:extLst>
          </p:cNvPr>
          <p:cNvSpPr/>
          <p:nvPr/>
        </p:nvSpPr>
        <p:spPr>
          <a:xfrm>
            <a:off x="5594896" y="3301765"/>
            <a:ext cx="3697927" cy="778638"/>
          </a:xfrm>
          <a:custGeom>
            <a:avLst/>
            <a:gdLst/>
            <a:ahLst/>
            <a:cxnLst/>
            <a:rect l="l" t="t" r="r" b="b"/>
            <a:pathLst>
              <a:path w="6081395" h="1104900">
                <a:moveTo>
                  <a:pt x="0" y="1104603"/>
                </a:moveTo>
                <a:lnTo>
                  <a:pt x="12495" y="1102333"/>
                </a:lnTo>
                <a:lnTo>
                  <a:pt x="6068279" y="2269"/>
                </a:lnTo>
                <a:lnTo>
                  <a:pt x="608077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20839AB-777D-8ACE-F06A-47E060F6F764}"/>
              </a:ext>
            </a:extLst>
          </p:cNvPr>
          <p:cNvSpPr txBox="1"/>
          <p:nvPr/>
        </p:nvSpPr>
        <p:spPr>
          <a:xfrm>
            <a:off x="8452885" y="1164445"/>
            <a:ext cx="29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Orange: Camera area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97D1EF7-CDA1-9611-3489-F5B173153714}"/>
              </a:ext>
            </a:extLst>
          </p:cNvPr>
          <p:cNvSpPr txBox="1"/>
          <p:nvPr/>
        </p:nvSpPr>
        <p:spPr>
          <a:xfrm>
            <a:off x="8452885" y="745588"/>
            <a:ext cx="259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Yellow: TOF area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187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A434F3-D5E2-DAA4-21FD-C69EB5E0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E6CCEF-6C9C-1D45-8BA9-929DB5A43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US" altLang="zh-TW" sz="2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TOF </a:t>
            </a:r>
          </a:p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Step: Camera -&gt; </a:t>
            </a:r>
            <a:r>
              <a:rPr lang="en-US" altLang="zh-TW" sz="2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model + TOF information -&gt; Reconstruct hand in Unity </a:t>
            </a:r>
          </a:p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Result: Finger curving is now functioning correctly, but rotation still needs to be fixed.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6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7F098C-5F5A-B846-EB2C-462BDE59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Smart Glasses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FC85A6-0F64-D6ED-4320-FA51F86D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Hardware</a:t>
            </a:r>
          </a:p>
          <a:p>
            <a:pPr marL="0" indent="0" algn="just">
              <a:buNone/>
              <a:tabLst>
                <a:tab pos="180975" algn="l"/>
              </a:tabLst>
            </a:pPr>
            <a:endParaRPr lang="en-US" altLang="zh-TW" sz="1800" dirty="0"/>
          </a:p>
          <a:p>
            <a:pPr algn="just"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Virtual Reality (VR) and Augmented Reality (AR)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Interacting with Smart Glasses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2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487902-B2F3-6119-7A7C-A8E7F115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Reality (VR) and Augmented Reality (AR)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95E106-3730-0862-4C4D-5EFEEE07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Mixed Reality (MR) is a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“virtuality continuum”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AR is a subset of MR.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B65E8F6-E896-D253-3C20-74A0D71AF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362" y="3257927"/>
            <a:ext cx="8059275" cy="1991003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C376F61-2AC7-A60E-93C8-4ADD8536FDCC}"/>
              </a:ext>
            </a:extLst>
          </p:cNvPr>
          <p:cNvSpPr txBox="1"/>
          <p:nvPr/>
        </p:nvSpPr>
        <p:spPr>
          <a:xfrm>
            <a:off x="7261387" y="5248930"/>
            <a:ext cx="273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(Milgram &amp; Kishino, 1994)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6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D36E0E-C0BE-84A2-4CFC-DB3928DD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of Depth Estimation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66C43F-5652-98ED-5C0C-59F310C80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Time of Flight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Resolving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</a:t>
            </a:r>
            <a:r>
              <a:rPr lang="en-US" altLang="zh-TW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 and the object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point of the image.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a laser or a Light Emitting Diode (LED).</a:t>
            </a:r>
          </a:p>
          <a:p>
            <a:endParaRPr lang="zh-TW" alt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AEB8C3B6-75C4-82F1-8615-6203A0E25332}"/>
              </a:ext>
            </a:extLst>
          </p:cNvPr>
          <p:cNvGrpSpPr/>
          <p:nvPr/>
        </p:nvGrpSpPr>
        <p:grpSpPr>
          <a:xfrm>
            <a:off x="2917998" y="3531619"/>
            <a:ext cx="5681754" cy="2739932"/>
            <a:chOff x="2795225" y="1921715"/>
            <a:chExt cx="5681754" cy="2739932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19C1B5B7-C6CC-01D1-8F23-6895DB3A9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5225" y="1921715"/>
              <a:ext cx="5681754" cy="2739932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1DA4161-93AD-1837-AFF5-9DBD5F65F180}"/>
                </a:ext>
              </a:extLst>
            </p:cNvPr>
            <p:cNvSpPr/>
            <p:nvPr/>
          </p:nvSpPr>
          <p:spPr>
            <a:xfrm>
              <a:off x="4294094" y="3962400"/>
              <a:ext cx="1972235" cy="600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50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92705E-E7DC-D697-1A50-70AA8739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Hardware Configuration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CE0F618-C155-EF50-4557-E709B8BF1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glasses: Jorjin J7EF Plus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Smartphone: Sony Xperia 1 II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(OS): Android 12</a:t>
            </a:r>
          </a:p>
          <a:p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A89F454-DF0F-02A4-7E46-DE95E1F61E78}"/>
                  </a:ext>
                </a:extLst>
              </p:cNvPr>
              <p:cNvSpPr/>
              <p:nvPr/>
            </p:nvSpPr>
            <p:spPr>
              <a:xfrm>
                <a:off x="5928127" y="1720840"/>
                <a:ext cx="4945316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Jorjin J7EF Plus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FoV: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29.6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(horizontal)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Display resolution: 1080p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Inter-Pupillary Distance (IPD): 65 mm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Sensors: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MP RGB camera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64 (=8 x 8) pixels ToF depth camera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IMU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Others: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Tethered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USB and DisplayPort protocols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Supports stereo display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A89F454-DF0F-02A4-7E46-DE95E1F61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127" y="1720840"/>
                <a:ext cx="4945316" cy="3416320"/>
              </a:xfrm>
              <a:prstGeom prst="rect">
                <a:avLst/>
              </a:prstGeom>
              <a:blipFill>
                <a:blip r:embed="rId2"/>
                <a:stretch>
                  <a:fillRect l="-985" t="-891" b="-17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>
            <a:extLst>
              <a:ext uri="{FF2B5EF4-FFF2-40B4-BE49-F238E27FC236}">
                <a16:creationId xmlns:a16="http://schemas.microsoft.com/office/drawing/2014/main" id="{EC857FAA-C0A4-A78B-F29B-061819EC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2" y="3224381"/>
            <a:ext cx="5752344" cy="281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2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0D909A-B0EC-D5F6-9FFF-8E4506A15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 Decision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F9ED61-1100-CAD4-FB7B-76A9BB6804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STMicroelectronics VL53L5CX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Resolution: </a:t>
                </a:r>
                <a:r>
                  <a:rPr lang="en-US" altLang="zh-TW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x 8 (=64) pixels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Range: 2 cm to 400 cm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FoV: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(Horizontal and Vertical)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 rate: </a:t>
                </a:r>
                <a:r>
                  <a:rPr lang="en-US" altLang="zh-TW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FPS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8 x 8 pixels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Pros of using ToF: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Eliminate background noise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Detect motions perpendicular to the image plane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F9ED61-1100-CAD4-FB7B-76A9BB6804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1929547B-43FA-4EAC-6641-8E68C3AA4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090" y="1930400"/>
            <a:ext cx="40576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5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948EE4-DC01-D4F8-C752-4C66522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18A4489-43C9-D67B-8ACC-1C675AF34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7334" y="2110187"/>
            <a:ext cx="9954468" cy="2637626"/>
          </a:xfrm>
        </p:spPr>
      </p:pic>
    </p:spTree>
    <p:extLst>
      <p:ext uri="{BB962C8B-B14F-4D97-AF65-F5344CB8AC3E}">
        <p14:creationId xmlns:p14="http://schemas.microsoft.com/office/powerpoint/2010/main" val="124129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531D4C-ED09-BD09-0D3F-AB77408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164F4F8-6780-2A4B-77D8-C7922A031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5106" y="2270094"/>
            <a:ext cx="7591481" cy="2724170"/>
          </a:xfrm>
        </p:spPr>
      </p:pic>
    </p:spTree>
    <p:extLst>
      <p:ext uri="{BB962C8B-B14F-4D97-AF65-F5344CB8AC3E}">
        <p14:creationId xmlns:p14="http://schemas.microsoft.com/office/powerpoint/2010/main" val="124251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C6A9D-EC2D-7D41-E0D5-C6D25BCE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A3DC5E-525C-55EC-A6EA-D33966841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299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degree of curvature for each finger:</a:t>
            </a:r>
          </a:p>
          <a:p>
            <a:pPr marL="0" indent="0">
              <a:buNone/>
            </a:pPr>
            <a:endParaRPr lang="en-US" altLang="zh-TW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Thumb: Utilize landmarks 0-1 as one pair and 3-4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Index finger: Assess curvature using landmarks 0-6 as one pair and 7-8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Middle finger: Determine curvature based on landmarks 0-10 as one pair and 11-12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Ring finger: Evaluate curvature using landmarks 0-14 as one pair and 15-16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Pinky finger: Measure curvature by utilizing landmarks 0-18 as one pair and 19-20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angle between two vectors.</a:t>
            </a:r>
          </a:p>
          <a:p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7122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836</Words>
  <Application>Microsoft Office PowerPoint</Application>
  <PresentationFormat>寬螢幕</PresentationFormat>
  <Paragraphs>90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7" baseType="lpstr">
      <vt:lpstr>-apple-system</vt:lpstr>
      <vt:lpstr>Helvetica Neue</vt:lpstr>
      <vt:lpstr>Arial</vt:lpstr>
      <vt:lpstr>Calibri</vt:lpstr>
      <vt:lpstr>Cambria Math</vt:lpstr>
      <vt:lpstr>Roboto</vt:lpstr>
      <vt:lpstr>Times New Roman</vt:lpstr>
      <vt:lpstr>Trebuchet MS</vt:lpstr>
      <vt:lpstr>Wingdings</vt:lpstr>
      <vt:lpstr>Wingdings 3</vt:lpstr>
      <vt:lpstr>多面向</vt:lpstr>
      <vt:lpstr>Hand gesture recognition</vt:lpstr>
      <vt:lpstr>The Concept of Smart Glasses</vt:lpstr>
      <vt:lpstr>Virtual Reality (VR) and Augmented Reality (AR)</vt:lpstr>
      <vt:lpstr>The Method of Depth Estimation</vt:lpstr>
      <vt:lpstr>Our Hardware Configuration</vt:lpstr>
      <vt:lpstr>Sensor Decision</vt:lpstr>
      <vt:lpstr>Overview</vt:lpstr>
      <vt:lpstr>Method </vt:lpstr>
      <vt:lpstr>Method</vt:lpstr>
      <vt:lpstr>Method-Rotation</vt:lpstr>
      <vt:lpstr>Method-Rotation</vt:lpstr>
      <vt:lpstr>Problem of rotation z</vt:lpstr>
      <vt:lpstr>Solution</vt:lpstr>
      <vt:lpstr>PowerPoint 簡報</vt:lpstr>
      <vt:lpstr>PowerPoint 簡報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Gesture Reconition</dc:title>
  <dc:creator>泓景 藍</dc:creator>
  <cp:lastModifiedBy>藍泓景</cp:lastModifiedBy>
  <cp:revision>5</cp:revision>
  <dcterms:created xsi:type="dcterms:W3CDTF">2023-10-16T06:35:19Z</dcterms:created>
  <dcterms:modified xsi:type="dcterms:W3CDTF">2024-03-18T06:55:42Z</dcterms:modified>
</cp:coreProperties>
</file>